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  <p:sldMasterId id="2147483881" r:id="rId2"/>
  </p:sldMasterIdLst>
  <p:notesMasterIdLst>
    <p:notesMasterId r:id="rId16"/>
  </p:notesMasterIdLst>
  <p:handoutMasterIdLst>
    <p:handoutMasterId r:id="rId17"/>
  </p:handoutMasterIdLst>
  <p:sldIdLst>
    <p:sldId id="288" r:id="rId3"/>
    <p:sldId id="293" r:id="rId4"/>
    <p:sldId id="304" r:id="rId5"/>
    <p:sldId id="309" r:id="rId6"/>
    <p:sldId id="312" r:id="rId7"/>
    <p:sldId id="310" r:id="rId8"/>
    <p:sldId id="311" r:id="rId9"/>
    <p:sldId id="305" r:id="rId10"/>
    <p:sldId id="306" r:id="rId11"/>
    <p:sldId id="307" r:id="rId12"/>
    <p:sldId id="301" r:id="rId13"/>
    <p:sldId id="308" r:id="rId14"/>
    <p:sldId id="285" r:id="rId15"/>
  </p:sldIdLst>
  <p:sldSz cx="9144000" cy="5143500" type="screen16x9"/>
  <p:notesSz cx="6858000" cy="9144000"/>
  <p:defaultTextStyle>
    <a:defPPr>
      <a:defRPr lang="de-DE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451"/>
    <a:srgbClr val="262A31"/>
    <a:srgbClr val="B2B2B2"/>
    <a:srgbClr val="C9C9C9"/>
    <a:srgbClr val="969696"/>
    <a:srgbClr val="4D4D4D"/>
    <a:srgbClr val="242424"/>
    <a:srgbClr val="79B2D4"/>
    <a:srgbClr val="91B7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E25E649-3F16-4E02-A733-19D2CDBF48F0}" styleName="Mittlere Formatvorlage 3 - Akz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1097" autoAdjust="0"/>
  </p:normalViewPr>
  <p:slideViewPr>
    <p:cSldViewPr snapToGrid="0" snapToObjects="1" showGuides="1">
      <p:cViewPr varScale="1">
        <p:scale>
          <a:sx n="110" d="100"/>
          <a:sy n="110" d="100"/>
        </p:scale>
        <p:origin x="686" y="77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 snapToObjects="1" showGuides="1">
      <p:cViewPr varScale="1">
        <p:scale>
          <a:sx n="85" d="100"/>
          <a:sy n="85" d="100"/>
        </p:scale>
        <p:origin x="3804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02D1D50A-91A0-4313-AF41-8FA8C1A6F672}" type="datetimeFigureOut">
              <a:rPr lang="de-DE" altLang="de-DE"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18.04.2024</a:t>
            </a:fld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9835DF71-E1E2-47C3-B9FA-47C07B346B8B}" type="slidenum">
              <a:rPr lang="de-DE" altLang="de-DE"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‹Nr.›</a:t>
            </a:fld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670050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91E3895C-9893-433E-BD86-ABF19E357674}" type="datetimeFigureOut">
              <a:rPr lang="de-DE" altLang="de-DE" smtClean="0"/>
              <a:pPr>
                <a:defRPr/>
              </a:pPr>
              <a:t>18.04.2024</a:t>
            </a:fld>
            <a:endParaRPr lang="de-DE" alt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de-DE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noProof="0" dirty="0"/>
              <a:t>Mastertextformat bearbeiten</a:t>
            </a:r>
          </a:p>
          <a:p>
            <a:pPr lvl="1"/>
            <a:r>
              <a:rPr lang="de-DE" altLang="de-DE" noProof="0" dirty="0"/>
              <a:t>Zweite Ebene</a:t>
            </a:r>
          </a:p>
          <a:p>
            <a:pPr lvl="2"/>
            <a:r>
              <a:rPr lang="de-DE" altLang="de-DE" noProof="0" dirty="0"/>
              <a:t>Dritte Ebene</a:t>
            </a:r>
          </a:p>
          <a:p>
            <a:pPr lvl="3"/>
            <a:r>
              <a:rPr lang="de-DE" altLang="de-DE" noProof="0" dirty="0"/>
              <a:t>Vierte Ebene</a:t>
            </a:r>
          </a:p>
          <a:p>
            <a:pPr lvl="4"/>
            <a:r>
              <a:rPr lang="de-DE" altLang="de-DE" noProof="0" dirty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‹Nr.›</a:t>
            </a:fld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71754161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Arial" panose="020B0604020202020204" pitchFamily="34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Arial" panose="020B0604020202020204" pitchFamily="34" charset="0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Arial" panose="020B0604020202020204" pitchFamily="34" charset="0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Arial" panose="020B0604020202020204" pitchFamily="34" charset="0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Arial" panose="020B0604020202020204" pitchFamily="34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1</a:t>
            </a:fld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34443066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Puffer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11</a:t>
            </a:fld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32600017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9002" y="0"/>
            <a:ext cx="3524250" cy="5157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Bild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5093"/>
            <a:ext cx="3429000" cy="1442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95687" y="2078847"/>
            <a:ext cx="8092705" cy="1487313"/>
          </a:xfrm>
        </p:spPr>
        <p:txBody>
          <a:bodyPr anchor="t"/>
          <a:lstStyle>
            <a:lvl1pPr>
              <a:defRPr sz="2800" b="1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295687" y="1606876"/>
            <a:ext cx="6400800" cy="471971"/>
          </a:xfrm>
        </p:spPr>
        <p:txBody>
          <a:bodyPr anchor="b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de-DE" dirty="0"/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11"/>
          </p:nvPr>
        </p:nvSpPr>
        <p:spPr>
          <a:xfrm>
            <a:off x="295687" y="4439286"/>
            <a:ext cx="2098597" cy="517525"/>
          </a:xfrm>
        </p:spPr>
        <p:txBody>
          <a:bodyPr>
            <a:noAutofit/>
          </a:bodyPr>
          <a:lstStyle>
            <a:lvl1pPr marL="0" indent="0" algn="l">
              <a:defRPr/>
            </a:lvl1pPr>
          </a:lstStyle>
          <a:p>
            <a:pPr lvl="0"/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9" name="Bildplatzhalter 7"/>
          <p:cNvSpPr>
            <a:spLocks noGrp="1"/>
          </p:cNvSpPr>
          <p:nvPr>
            <p:ph type="pic" sz="quarter" idx="12"/>
          </p:nvPr>
        </p:nvSpPr>
        <p:spPr>
          <a:xfrm>
            <a:off x="2453698" y="4444369"/>
            <a:ext cx="2184476" cy="517525"/>
          </a:xfrm>
        </p:spPr>
        <p:txBody>
          <a:bodyPr>
            <a:noAutofit/>
          </a:bodyPr>
          <a:lstStyle>
            <a:lvl1pPr marL="0" indent="0" algn="l">
              <a:defRPr/>
            </a:lvl1pPr>
          </a:lstStyle>
          <a:p>
            <a:pPr lvl="0"/>
            <a:r>
              <a:rPr lang="de-DE" noProof="0"/>
              <a:t>Bild durch Klicken auf Symbol hinzufügen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264158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folie ohne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9300" y="0"/>
            <a:ext cx="33147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57588" y="2078847"/>
            <a:ext cx="6400800" cy="1487313"/>
          </a:xfrm>
          <a:prstGeom prst="rect">
            <a:avLst/>
          </a:prstGeom>
        </p:spPr>
        <p:txBody>
          <a:bodyPr anchor="t"/>
          <a:lstStyle>
            <a:lvl1pPr>
              <a:defRPr sz="2800">
                <a:solidFill>
                  <a:srgbClr val="262A3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257587" y="1740092"/>
            <a:ext cx="6400800" cy="33875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rgbClr val="262A3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de-DE" dirty="0"/>
          </a:p>
        </p:txBody>
      </p:sp>
      <p:cxnSp>
        <p:nvCxnSpPr>
          <p:cNvPr id="9" name="Gerade Verbindung 10"/>
          <p:cNvCxnSpPr/>
          <p:nvPr userDrawn="1"/>
        </p:nvCxnSpPr>
        <p:spPr>
          <a:xfrm>
            <a:off x="457200" y="4713670"/>
            <a:ext cx="5731459" cy="0"/>
          </a:xfrm>
          <a:prstGeom prst="line">
            <a:avLst/>
          </a:prstGeom>
          <a:ln w="3175" cmpd="sng">
            <a:solidFill>
              <a:srgbClr val="D8413E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Grafik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769366"/>
            <a:ext cx="547323" cy="3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1062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elen Dank!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5093"/>
            <a:ext cx="3429000" cy="1442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Bild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8628" y="0"/>
            <a:ext cx="3524250" cy="5157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65495" y="2078847"/>
            <a:ext cx="7984797" cy="562753"/>
          </a:xfrm>
        </p:spPr>
        <p:txBody>
          <a:bodyPr anchor="t"/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18" name="Inhaltsplatzhalter 3"/>
          <p:cNvSpPr>
            <a:spLocks noGrp="1"/>
          </p:cNvSpPr>
          <p:nvPr>
            <p:ph sz="half" idx="2"/>
          </p:nvPr>
        </p:nvSpPr>
        <p:spPr>
          <a:xfrm>
            <a:off x="365495" y="2834640"/>
            <a:ext cx="4672172" cy="1847427"/>
          </a:xfrm>
        </p:spPr>
        <p:txBody>
          <a:bodyPr>
            <a:noAutofit/>
          </a:bodyPr>
          <a:lstStyle>
            <a:lvl1pPr marL="0" indent="0">
              <a:buNone/>
              <a:defRPr sz="1100" baseline="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457200" indent="0">
              <a:buNone/>
              <a:defRPr sz="11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</p:txBody>
      </p:sp>
    </p:spTree>
    <p:extLst>
      <p:ext uri="{BB962C8B-B14F-4D97-AF65-F5344CB8AC3E}">
        <p14:creationId xmlns:p14="http://schemas.microsoft.com/office/powerpoint/2010/main" val="36646492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 mit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57200" y="304799"/>
            <a:ext cx="8234363" cy="758825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457200" y="1617134"/>
            <a:ext cx="8234363" cy="2985558"/>
          </a:xfrm>
          <a:prstGeom prst="rect">
            <a:avLst/>
          </a:prstGeom>
        </p:spPr>
        <p:txBody>
          <a:bodyPr>
            <a:noAutofit/>
          </a:bodyPr>
          <a:lstStyle>
            <a:lvl1pPr marL="269875" indent="-269875">
              <a:buClr>
                <a:srgbClr val="D8413E"/>
              </a:buClr>
              <a:buFont typeface="Symbol" charset="2"/>
              <a:buChar char="-"/>
              <a:defRPr sz="18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714375" indent="-257175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 marL="1160463" indent="-246063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 marL="1617663" indent="-246063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 marL="2063750" indent="-234950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125940"/>
            <a:ext cx="8234363" cy="37774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1400" cap="all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pPr lvl="0"/>
            <a:r>
              <a:rPr lang="de-DE" dirty="0"/>
              <a:t>Formatvorlagen des Textmasters bearbeiten</a:t>
            </a:r>
          </a:p>
        </p:txBody>
      </p:sp>
      <p:sp>
        <p:nvSpPr>
          <p:cNvPr id="14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marR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fld id="{248790C2-FB8D-4AD1-BFB1-8D82BB9A4283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‹Nr.›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90436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3162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 ohne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57200" y="304799"/>
            <a:ext cx="8234363" cy="758825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457200" y="1223492"/>
            <a:ext cx="8234363" cy="3379199"/>
          </a:xfrm>
          <a:prstGeom prst="rect">
            <a:avLst/>
          </a:prstGeom>
        </p:spPr>
        <p:txBody>
          <a:bodyPr>
            <a:noAutofit/>
          </a:bodyPr>
          <a:lstStyle>
            <a:lvl1pPr marL="269875" indent="-269875">
              <a:buClr>
                <a:srgbClr val="D8413E"/>
              </a:buClr>
              <a:buFont typeface="Symbol" charset="2"/>
              <a:buChar char="-"/>
              <a:defRPr sz="18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714375" indent="-257175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 marL="1160463" indent="-246063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 marL="1617663" indent="-246063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 marL="2063750" indent="-234950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marR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fld id="{AFCF9BA9-AB08-46E1-A235-3AC71B2FE2C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‹Nr.›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923296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 - 2 Blöck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57200" y="304797"/>
            <a:ext cx="8229600" cy="758827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457200" y="1617133"/>
            <a:ext cx="3952240" cy="2977092"/>
          </a:xfrm>
          <a:prstGeom prst="rect">
            <a:avLst/>
          </a:prstGeom>
        </p:spPr>
        <p:txBody>
          <a:bodyPr>
            <a:noAutofit/>
          </a:bodyPr>
          <a:lstStyle>
            <a:lvl1pPr marL="269875" indent="-269875">
              <a:buClr>
                <a:srgbClr val="D8413E"/>
              </a:buClr>
              <a:buFont typeface="Symbol" charset="2"/>
              <a:buChar char="-"/>
              <a:defRPr sz="18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714375" indent="-257175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 marL="1160463" indent="-246063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 marL="1617663" indent="-246063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 marL="2000250" indent="-171450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139588"/>
            <a:ext cx="8229600" cy="364092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1400" cap="all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pPr lvl="0"/>
            <a:r>
              <a:rPr lang="de-DE" dirty="0"/>
              <a:t>Formatvorlagen des Textmasters bearbeiten</a:t>
            </a:r>
          </a:p>
        </p:txBody>
      </p:sp>
      <p:sp>
        <p:nvSpPr>
          <p:cNvPr id="9" name="Inhaltsplatzhalter 2"/>
          <p:cNvSpPr>
            <a:spLocks noGrp="1"/>
          </p:cNvSpPr>
          <p:nvPr>
            <p:ph idx="14" hasCustomPrompt="1"/>
          </p:nvPr>
        </p:nvSpPr>
        <p:spPr>
          <a:xfrm>
            <a:off x="4724400" y="1617133"/>
            <a:ext cx="3962400" cy="2977092"/>
          </a:xfrm>
          <a:prstGeom prst="rect">
            <a:avLst/>
          </a:prstGeom>
        </p:spPr>
        <p:txBody>
          <a:bodyPr>
            <a:noAutofit/>
          </a:bodyPr>
          <a:lstStyle>
            <a:lvl1pPr marL="269875" indent="-269875">
              <a:buClr>
                <a:srgbClr val="D8413E"/>
              </a:buClr>
              <a:buFont typeface="Symbol" charset="2"/>
              <a:buChar char="-"/>
              <a:defRPr sz="18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714375" indent="-257175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 marL="1160463" indent="-246063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 marL="1617663" indent="-246063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 marL="2000250" indent="-171450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1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marR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fld id="{E6F2A070-8A77-484A-BFE7-6B1E5C215647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‹Nr.›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79539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mit Bildunt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57200" y="304797"/>
            <a:ext cx="8229600" cy="758827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12" name="Bildplatzhalter 11"/>
          <p:cNvSpPr>
            <a:spLocks noGrp="1"/>
          </p:cNvSpPr>
          <p:nvPr>
            <p:ph type="pic" sz="quarter" idx="16"/>
          </p:nvPr>
        </p:nvSpPr>
        <p:spPr>
          <a:xfrm>
            <a:off x="457200" y="1243691"/>
            <a:ext cx="8229600" cy="3057375"/>
          </a:xfrm>
          <a:prstGeom prst="rect">
            <a:avLst/>
          </a:prstGeom>
        </p:spPr>
        <p:txBody>
          <a:bodyPr rtlCol="0">
            <a:noAutofit/>
          </a:bodyPr>
          <a:lstStyle>
            <a:lvl1pPr>
              <a:defRPr>
                <a:solidFill>
                  <a:srgbClr val="262A3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pPr lvl="0"/>
            <a:r>
              <a:rPr lang="de-DE" noProof="0" dirty="0"/>
              <a:t>Bild durch Klicken auf Symbol hinzufügen</a:t>
            </a:r>
          </a:p>
        </p:txBody>
      </p:sp>
      <p:sp>
        <p:nvSpPr>
          <p:cNvPr id="14" name="Inhaltsplatzhalter 2"/>
          <p:cNvSpPr>
            <a:spLocks noGrp="1"/>
          </p:cNvSpPr>
          <p:nvPr>
            <p:ph idx="1"/>
          </p:nvPr>
        </p:nvSpPr>
        <p:spPr>
          <a:xfrm>
            <a:off x="457200" y="4368811"/>
            <a:ext cx="8229600" cy="3301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Clr>
                <a:srgbClr val="D8413E"/>
              </a:buClr>
              <a:buFont typeface="Symbol" charset="2"/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28650" indent="-171450">
              <a:buClr>
                <a:srgbClr val="D8413E"/>
              </a:buClr>
              <a:buFont typeface="Symbol" charset="2"/>
              <a:buChar char="-"/>
              <a:defRPr sz="1200"/>
            </a:lvl2pPr>
            <a:lvl3pPr marL="1085850" indent="-171450">
              <a:buClr>
                <a:srgbClr val="D8413E"/>
              </a:buClr>
              <a:buFont typeface="Symbol" charset="2"/>
              <a:buChar char="-"/>
              <a:defRPr sz="1200"/>
            </a:lvl3pPr>
            <a:lvl4pPr marL="1543050" indent="-171450">
              <a:buClr>
                <a:srgbClr val="D8413E"/>
              </a:buClr>
              <a:buFont typeface="Symbol" charset="2"/>
              <a:buChar char="-"/>
              <a:defRPr sz="1200"/>
            </a:lvl4pPr>
            <a:lvl5pPr marL="2000250" indent="-171450">
              <a:buClr>
                <a:srgbClr val="D8413E"/>
              </a:buClr>
              <a:buFont typeface="Symbol" charset="2"/>
              <a:buChar char="-"/>
              <a:defRPr sz="1200"/>
            </a:lvl5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marR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fld id="{43582BE0-97CE-412F-80F1-16DC6BED178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‹Nr.›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25441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pn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1027" name="Textplatzhalter 2"/>
          <p:cNvSpPr>
            <a:spLocks noGrp="1"/>
          </p:cNvSpPr>
          <p:nvPr>
            <p:ph type="body" idx="1"/>
          </p:nvPr>
        </p:nvSpPr>
        <p:spPr bwMode="auto">
          <a:xfrm>
            <a:off x="457200" y="1063625"/>
            <a:ext cx="8229600" cy="353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dirty="0"/>
              <a:t>SUBHEADLINE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67" r:id="rId1"/>
    <p:sldLayoutId id="2147483870" r:id="rId2"/>
    <p:sldLayoutId id="2147483879" r:id="rId3"/>
  </p:sldLayoutIdLst>
  <p:hf hdr="0" ftr="0" dt="0"/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2000" b="1" kern="1200" cap="all">
          <a:solidFill>
            <a:srgbClr val="262A31"/>
          </a:solidFill>
          <a:latin typeface="Arial Unicode MS" panose="020B0604020202020204" pitchFamily="34" charset="-128"/>
          <a:ea typeface="Arial Unicode MS" panose="020B0604020202020204" pitchFamily="34" charset="-128"/>
          <a:cs typeface="Arial Unicode MS" panose="020B0604020202020204" pitchFamily="34" charset="-128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262A31"/>
          </a:solidFill>
          <a:latin typeface="Arial" charset="0"/>
          <a:ea typeface="MS PGothic" panose="020B0600070205080204" pitchFamily="34" charset="-128"/>
          <a:cs typeface="Arial" panose="020B0604020202020204" pitchFamily="34" charset="0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262A31"/>
          </a:solidFill>
          <a:latin typeface="Arial" charset="0"/>
          <a:ea typeface="MS PGothic" panose="020B0600070205080204" pitchFamily="34" charset="-128"/>
          <a:cs typeface="Arial" panose="020B0604020202020204" pitchFamily="34" charset="0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262A31"/>
          </a:solidFill>
          <a:latin typeface="Arial" charset="0"/>
          <a:ea typeface="MS PGothic" panose="020B0600070205080204" pitchFamily="34" charset="-128"/>
          <a:cs typeface="Arial" panose="020B0604020202020204" pitchFamily="34" charset="0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262A31"/>
          </a:solidFill>
          <a:latin typeface="Arial" charset="0"/>
          <a:ea typeface="MS PGothic" panose="020B0600070205080204" pitchFamily="34" charset="-128"/>
          <a:cs typeface="Arial" panose="020B0604020202020204" pitchFamily="34" charset="0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Futura" charset="0"/>
          <a:ea typeface="ＭＳ Ｐゴシック" charset="0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Futura" charset="0"/>
          <a:ea typeface="ＭＳ Ｐゴシック" charset="0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Futura" charset="0"/>
          <a:ea typeface="ＭＳ Ｐゴシック" charset="0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Futura" charset="0"/>
          <a:ea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Symbol" panose="05050102010706020507" pitchFamily="18" charset="2"/>
        <a:defRPr sz="1200" kern="1200">
          <a:solidFill>
            <a:srgbClr val="262A31"/>
          </a:solidFill>
          <a:latin typeface="Arial Unicode MS" panose="020B0604020202020204" pitchFamily="34" charset="-128"/>
          <a:ea typeface="Arial Unicode MS" panose="020B0604020202020204" pitchFamily="34" charset="-128"/>
          <a:cs typeface="Arial Unicode MS" panose="020B0604020202020204" pitchFamily="34" charset="-128"/>
        </a:defRPr>
      </a:lvl1pPr>
      <a:lvl2pPr marL="4572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kern="1200">
          <a:solidFill>
            <a:schemeClr val="tx1"/>
          </a:solidFill>
          <a:latin typeface="Arial"/>
          <a:ea typeface="MS PGothic" panose="020B0600070205080204" pitchFamily="34" charset="-128"/>
          <a:cs typeface="Arial"/>
        </a:defRPr>
      </a:lvl2pPr>
      <a:lvl3pPr marL="9144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sz="1200" kern="1200">
          <a:solidFill>
            <a:schemeClr val="tx1"/>
          </a:solidFill>
          <a:latin typeface="Arial"/>
          <a:ea typeface="MS PGothic" panose="020B0600070205080204" pitchFamily="34" charset="-128"/>
          <a:cs typeface="Arial"/>
        </a:defRPr>
      </a:lvl3pPr>
      <a:lvl4pPr marL="13716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sz="1200" kern="1200">
          <a:solidFill>
            <a:schemeClr val="tx1"/>
          </a:solidFill>
          <a:latin typeface="Arial"/>
          <a:ea typeface="MS PGothic" panose="020B0600070205080204" pitchFamily="34" charset="-128"/>
          <a:cs typeface="Arial"/>
        </a:defRPr>
      </a:lvl4pPr>
      <a:lvl5pPr marL="18288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sz="1200" kern="1200">
          <a:solidFill>
            <a:schemeClr val="tx1"/>
          </a:solidFill>
          <a:latin typeface="Arial"/>
          <a:ea typeface="MS PGothic" panose="020B0600070205080204" pitchFamily="34" charset="-128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Gerade Verbindung 9"/>
          <p:cNvCxnSpPr/>
          <p:nvPr userDrawn="1"/>
        </p:nvCxnSpPr>
        <p:spPr>
          <a:xfrm>
            <a:off x="0" y="155575"/>
            <a:ext cx="457200" cy="0"/>
          </a:xfrm>
          <a:prstGeom prst="line">
            <a:avLst/>
          </a:prstGeom>
          <a:ln w="3175" cmpd="sng">
            <a:solidFill>
              <a:srgbClr val="262A3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Grafik 5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769366"/>
            <a:ext cx="547323" cy="324000"/>
          </a:xfrm>
          <a:prstGeom prst="rect">
            <a:avLst/>
          </a:prstGeom>
        </p:spPr>
      </p:pic>
      <p:sp>
        <p:nvSpPr>
          <p:cNvPr id="8" name="Textfeld 7"/>
          <p:cNvSpPr txBox="1"/>
          <p:nvPr userDrawn="1"/>
        </p:nvSpPr>
        <p:spPr>
          <a:xfrm>
            <a:off x="457200" y="22671"/>
            <a:ext cx="70019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Künstliche Intelligenz</a:t>
            </a:r>
            <a:r>
              <a:rPr lang="de-DE" sz="1200" b="1" baseline="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de-DE" sz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| Klassifikation</a:t>
            </a:r>
          </a:p>
        </p:txBody>
      </p:sp>
      <p:cxnSp>
        <p:nvCxnSpPr>
          <p:cNvPr id="9" name="Gerade Verbindung 10"/>
          <p:cNvCxnSpPr/>
          <p:nvPr userDrawn="1"/>
        </p:nvCxnSpPr>
        <p:spPr>
          <a:xfrm>
            <a:off x="457200" y="4713670"/>
            <a:ext cx="8229600" cy="0"/>
          </a:xfrm>
          <a:prstGeom prst="line">
            <a:avLst/>
          </a:prstGeom>
          <a:ln w="3175" cmpd="sng">
            <a:solidFill>
              <a:srgbClr val="D8413E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feld 1"/>
          <p:cNvSpPr txBox="1"/>
          <p:nvPr userDrawn="1"/>
        </p:nvSpPr>
        <p:spPr>
          <a:xfrm>
            <a:off x="1154545" y="4837382"/>
            <a:ext cx="678549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90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Tira </a:t>
            </a:r>
            <a:r>
              <a:rPr lang="de-DE" sz="900" dirty="0" err="1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de-DE" sz="90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900" dirty="0" err="1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school</a:t>
            </a:r>
            <a:endParaRPr lang="de-DE" sz="900" dirty="0">
              <a:solidFill>
                <a:schemeClr val="accent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28035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1" r:id="rId1"/>
    <p:sldLayoutId id="2147483882" r:id="rId2"/>
    <p:sldLayoutId id="2147483872" r:id="rId3"/>
    <p:sldLayoutId id="2147483873" r:id="rId4"/>
  </p:sldLayoutIdLst>
  <p:hf hdr="0" ftr="0" dt="0"/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2000" b="1" kern="1200" cap="all">
          <a:solidFill>
            <a:srgbClr val="262A31"/>
          </a:solidFill>
          <a:latin typeface="Arial"/>
          <a:ea typeface="MS PGothic" panose="020B0600070205080204" pitchFamily="34" charset="-128"/>
          <a:cs typeface="Arial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262A31"/>
          </a:solidFill>
          <a:latin typeface="Arial" charset="0"/>
          <a:ea typeface="MS PGothic" panose="020B0600070205080204" pitchFamily="34" charset="-128"/>
          <a:cs typeface="Arial" panose="020B0604020202020204" pitchFamily="34" charset="0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262A31"/>
          </a:solidFill>
          <a:latin typeface="Arial" charset="0"/>
          <a:ea typeface="MS PGothic" panose="020B0600070205080204" pitchFamily="34" charset="-128"/>
          <a:cs typeface="Arial" panose="020B0604020202020204" pitchFamily="34" charset="0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262A31"/>
          </a:solidFill>
          <a:latin typeface="Arial" charset="0"/>
          <a:ea typeface="MS PGothic" panose="020B0600070205080204" pitchFamily="34" charset="-128"/>
          <a:cs typeface="Arial" panose="020B0604020202020204" pitchFamily="34" charset="0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262A31"/>
          </a:solidFill>
          <a:latin typeface="Arial" charset="0"/>
          <a:ea typeface="MS PGothic" panose="020B0600070205080204" pitchFamily="34" charset="-128"/>
          <a:cs typeface="Arial" panose="020B0604020202020204" pitchFamily="34" charset="0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Futura" charset="0"/>
          <a:ea typeface="ＭＳ Ｐゴシック" charset="0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Futura" charset="0"/>
          <a:ea typeface="ＭＳ Ｐゴシック" charset="0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Futura" charset="0"/>
          <a:ea typeface="ＭＳ Ｐゴシック" charset="0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Futura" charset="0"/>
          <a:ea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Symbol" panose="05050102010706020507" pitchFamily="18" charset="2"/>
        <a:defRPr sz="1200" kern="1200">
          <a:solidFill>
            <a:srgbClr val="262A31"/>
          </a:solidFill>
          <a:latin typeface="Arial"/>
          <a:ea typeface="MS PGothic" panose="020B0600070205080204" pitchFamily="34" charset="-128"/>
          <a:cs typeface="Arial"/>
        </a:defRPr>
      </a:lvl1pPr>
      <a:lvl2pPr marL="4572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kern="1200">
          <a:solidFill>
            <a:schemeClr val="tx1"/>
          </a:solidFill>
          <a:latin typeface="Arial"/>
          <a:ea typeface="MS PGothic" panose="020B0600070205080204" pitchFamily="34" charset="-128"/>
          <a:cs typeface="Arial"/>
        </a:defRPr>
      </a:lvl2pPr>
      <a:lvl3pPr marL="9144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sz="1200" kern="1200">
          <a:solidFill>
            <a:schemeClr val="tx1"/>
          </a:solidFill>
          <a:latin typeface="Arial"/>
          <a:ea typeface="MS PGothic" panose="020B0600070205080204" pitchFamily="34" charset="-128"/>
          <a:cs typeface="Arial"/>
        </a:defRPr>
      </a:lvl3pPr>
      <a:lvl4pPr marL="13716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sz="1200" kern="1200">
          <a:solidFill>
            <a:schemeClr val="tx1"/>
          </a:solidFill>
          <a:latin typeface="Arial"/>
          <a:ea typeface="MS PGothic" panose="020B0600070205080204" pitchFamily="34" charset="-128"/>
          <a:cs typeface="Arial"/>
        </a:defRPr>
      </a:lvl4pPr>
      <a:lvl5pPr marL="18288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sz="1200" kern="1200">
          <a:solidFill>
            <a:schemeClr val="tx1"/>
          </a:solidFill>
          <a:latin typeface="Arial"/>
          <a:ea typeface="MS PGothic" panose="020B0600070205080204" pitchFamily="34" charset="-128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wwdasdw.moralmachine.net/hl/de" TargetMode="Externa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tira-io.github.io/tira-for-school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tira-io.github.io/tira-for-school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7" Type="http://schemas.openxmlformats.org/officeDocument/2006/relationships/image" Target="../media/image19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.jpg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el 1"/>
          <p:cNvSpPr>
            <a:spLocks noGrp="1"/>
          </p:cNvSpPr>
          <p:nvPr>
            <p:ph type="ctrTitle"/>
          </p:nvPr>
        </p:nvSpPr>
        <p:spPr bwMode="auto">
          <a:xfrm>
            <a:off x="295275" y="2079625"/>
            <a:ext cx="8093075" cy="1485900"/>
          </a:xfrm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DE" altLang="de-DE" sz="2800" cap="none" dirty="0">
                <a:latin typeface="Arial" panose="020B0604020202020204" pitchFamily="34" charset="0"/>
                <a:cs typeface="Arial" panose="020B0604020202020204" pitchFamily="34" charset="0"/>
              </a:rPr>
              <a:t>Künstliche Intelligenz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F794C3-3704-3D62-701A-9BCE8266BC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C5FA18FD-9965-1200-9F9F-FDC9CBED40CE}"/>
              </a:ext>
            </a:extLst>
          </p:cNvPr>
          <p:cNvGrpSpPr/>
          <p:nvPr/>
        </p:nvGrpSpPr>
        <p:grpSpPr>
          <a:xfrm>
            <a:off x="7281748" y="3136480"/>
            <a:ext cx="1405052" cy="1382771"/>
            <a:chOff x="0" y="-1261635"/>
            <a:chExt cx="3072218" cy="3020997"/>
          </a:xfrm>
        </p:grpSpPr>
        <p:pic>
          <p:nvPicPr>
            <p:cNvPr id="17" name="Grafik 16">
              <a:extLst>
                <a:ext uri="{FF2B5EF4-FFF2-40B4-BE49-F238E27FC236}">
                  <a16:creationId xmlns:a16="http://schemas.microsoft.com/office/drawing/2014/main" id="{989A7F6B-5300-AE2C-1D4C-3FCA46F2D9C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6814" y="-1261635"/>
              <a:ext cx="2438590" cy="243858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" name="Textfeld 1">
              <a:extLst>
                <a:ext uri="{FF2B5EF4-FFF2-40B4-BE49-F238E27FC236}">
                  <a16:creationId xmlns:a16="http://schemas.microsoft.com/office/drawing/2014/main" id="{4DE2F983-0910-3AA8-9B8B-96DB220375D3}"/>
                </a:ext>
              </a:extLst>
            </p:cNvPr>
            <p:cNvSpPr txBox="1"/>
            <p:nvPr/>
          </p:nvSpPr>
          <p:spPr>
            <a:xfrm>
              <a:off x="0" y="1333501"/>
              <a:ext cx="3072218" cy="425861"/>
            </a:xfrm>
            <a:prstGeom prst="rect">
              <a:avLst/>
            </a:prstGeom>
            <a:solidFill>
              <a:prstClr val="white"/>
            </a:solidFill>
            <a:ln>
              <a:noFill/>
            </a:ln>
          </p:spPr>
          <p:txBody>
            <a:bodyPr rot="0" spcFirstLastPara="0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1000"/>
                </a:spcAft>
              </a:pPr>
              <a:r>
                <a:rPr lang="de-DE" sz="1400" i="1" kern="100" dirty="0">
                  <a:solidFill>
                    <a:srgbClr val="44546A"/>
                  </a:solidFill>
                  <a:effectLst/>
                  <a:latin typeface="Arial" panose="020B06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Vorfahrtsstraße</a:t>
              </a:r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3910D212-C24E-661B-507F-3585B724C1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Gruppenarbeit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CA0EF30-476D-540B-32D0-041661F8FE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  <a:p>
            <a:r>
              <a:rPr lang="de-DE" sz="1800" dirty="0"/>
              <a:t>Erweitert eure Datensätze mit den Bilder</a:t>
            </a:r>
            <a:r>
              <a:rPr lang="de-DE" dirty="0"/>
              <a:t>n aus der .</a:t>
            </a:r>
            <a:r>
              <a:rPr lang="de-DE" dirty="0" err="1"/>
              <a:t>zip</a:t>
            </a:r>
            <a:r>
              <a:rPr lang="de-DE" dirty="0"/>
              <a:t> Datei</a:t>
            </a:r>
            <a:r>
              <a:rPr lang="de-DE" sz="1800" dirty="0"/>
              <a:t>.</a:t>
            </a:r>
            <a:endParaRPr lang="de-DE" dirty="0"/>
          </a:p>
          <a:p>
            <a:endParaRPr lang="de-DE" dirty="0"/>
          </a:p>
          <a:p>
            <a:r>
              <a:rPr lang="de-DE" b="1" dirty="0"/>
              <a:t>Bearbeitet den </a:t>
            </a:r>
            <a:r>
              <a:rPr lang="de-DE" b="1" dirty="0" err="1"/>
              <a:t>Machine</a:t>
            </a:r>
            <a:r>
              <a:rPr lang="de-DE" b="1" dirty="0"/>
              <a:t> Learning Zyklus erneut.</a:t>
            </a:r>
          </a:p>
          <a:p>
            <a:endParaRPr lang="de-DE" b="1" dirty="0"/>
          </a:p>
          <a:p>
            <a:r>
              <a:rPr lang="de-DE" dirty="0"/>
              <a:t>Verbessert sich eure KI?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9DBF455-2170-327F-C13D-196232D547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AFCF9BA9-AB08-46E1-A235-3AC71B2FE2C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10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Grafik 11" descr="Uhr mit einfarbiger Füllung">
            <a:extLst>
              <a:ext uri="{FF2B5EF4-FFF2-40B4-BE49-F238E27FC236}">
                <a16:creationId xmlns:a16="http://schemas.microsoft.com/office/drawing/2014/main" id="{86348841-1971-7571-2165-CBA7FC5E3E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68627" y="59709"/>
            <a:ext cx="692498" cy="692498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74A33E69-65E9-4F79-285C-40C5C284A444}"/>
              </a:ext>
            </a:extLst>
          </p:cNvPr>
          <p:cNvSpPr txBox="1"/>
          <p:nvPr/>
        </p:nvSpPr>
        <p:spPr>
          <a:xfrm>
            <a:off x="8061125" y="271585"/>
            <a:ext cx="692497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i="0" dirty="0">
                <a:latin typeface="+mn-lt"/>
                <a:cs typeface="Arial" panose="020B0604020202020204" pitchFamily="34" charset="0"/>
              </a:rPr>
              <a:t>10 min</a:t>
            </a:r>
          </a:p>
        </p:txBody>
      </p: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99A74CD5-0250-7B78-E2FE-F45B1A2473C4}"/>
              </a:ext>
            </a:extLst>
          </p:cNvPr>
          <p:cNvGrpSpPr/>
          <p:nvPr/>
        </p:nvGrpSpPr>
        <p:grpSpPr>
          <a:xfrm>
            <a:off x="5369710" y="3136869"/>
            <a:ext cx="1738745" cy="1424102"/>
            <a:chOff x="123356" y="-15204"/>
            <a:chExt cx="3540199" cy="2898181"/>
          </a:xfrm>
        </p:grpSpPr>
        <p:pic>
          <p:nvPicPr>
            <p:cNvPr id="14" name="Grafik 13">
              <a:extLst>
                <a:ext uri="{FF2B5EF4-FFF2-40B4-BE49-F238E27FC236}">
                  <a16:creationId xmlns:a16="http://schemas.microsoft.com/office/drawing/2014/main" id="{9D37460C-9908-DE4D-7A67-A99CE056CE4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8073" y="-15204"/>
              <a:ext cx="2270761" cy="227076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" name="Textfeld 1">
              <a:extLst>
                <a:ext uri="{FF2B5EF4-FFF2-40B4-BE49-F238E27FC236}">
                  <a16:creationId xmlns:a16="http://schemas.microsoft.com/office/drawing/2014/main" id="{6391D9A1-ABB0-799B-93A9-E7EFF1E39C82}"/>
                </a:ext>
              </a:extLst>
            </p:cNvPr>
            <p:cNvSpPr txBox="1"/>
            <p:nvPr/>
          </p:nvSpPr>
          <p:spPr>
            <a:xfrm>
              <a:off x="123356" y="2401382"/>
              <a:ext cx="3540199" cy="481595"/>
            </a:xfrm>
            <a:prstGeom prst="rect">
              <a:avLst/>
            </a:prstGeom>
            <a:solidFill>
              <a:prstClr val="white"/>
            </a:solidFill>
            <a:ln>
              <a:noFill/>
            </a:ln>
          </p:spPr>
          <p:txBody>
            <a:bodyPr rot="0" spcFirstLastPara="0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1000"/>
                </a:spcAft>
              </a:pPr>
              <a:r>
                <a:rPr lang="de-DE" sz="1400" i="1" kern="100" dirty="0">
                  <a:solidFill>
                    <a:srgbClr val="44546A"/>
                  </a:solidFill>
                  <a:effectLst/>
                  <a:latin typeface="Arial" panose="020B06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Vorfahrt gewähren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841591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390097F-8DC2-3432-949C-3CC9209ACF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Zusammenfassung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61ABFCC-84B0-D339-FFBE-6D3FCFD4E9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KI ist schon heute ein wichtiger Bestandteil unseres Alltags</a:t>
            </a:r>
          </a:p>
          <a:p>
            <a:r>
              <a:rPr lang="de-DE" dirty="0"/>
              <a:t>KI kann vieles, braucht aber ein gutes Training, um gut zu funktionieren.</a:t>
            </a:r>
          </a:p>
          <a:p>
            <a:endParaRPr lang="de-DE" dirty="0"/>
          </a:p>
          <a:p>
            <a:r>
              <a:rPr lang="de-DE" dirty="0"/>
              <a:t>Bei Klassifikationsaufgaben sind besonders die Datenbasis und die Auswahl der Modell-Parameter relevant.</a:t>
            </a:r>
          </a:p>
          <a:p>
            <a:endParaRPr lang="de-DE" dirty="0"/>
          </a:p>
          <a:p>
            <a:r>
              <a:rPr lang="de-DE" dirty="0"/>
              <a:t>Bezieht Stellung zu der Aussage:</a:t>
            </a:r>
            <a:br>
              <a:rPr lang="de-DE" dirty="0"/>
            </a:br>
            <a:r>
              <a:rPr lang="de-DE" i="1" dirty="0"/>
              <a:t>„Ich fahre lieber mit selbstfahrenden Autos, weil sie sehr viel sicherer sind, als von Menschen gesteuerten Fahrzeugen.“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A5DDBDD-BED7-60E7-564F-E8C090AE92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AFCF9BA9-AB08-46E1-A235-3AC71B2FE2C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11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1560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8D90D41-B292-2FC4-09E3-E6F1CED3E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Diskussion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CA26AEF-65E0-26F9-499A-90CFA21B2E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Wie soll sich die KI entscheiden?</a:t>
            </a:r>
          </a:p>
          <a:p>
            <a:endParaRPr lang="de-DE" dirty="0"/>
          </a:p>
          <a:p>
            <a:pPr marL="0" indent="0">
              <a:buNone/>
            </a:pPr>
            <a:r>
              <a:rPr lang="de-DE" dirty="0">
                <a:hlinkClick r:id="rId2"/>
              </a:rPr>
              <a:t>https</a:t>
            </a:r>
            <a:r>
              <a:rPr lang="de-DE">
                <a:hlinkClick r:id="rId2"/>
              </a:rPr>
              <a:t>://www</a:t>
            </a:r>
            <a:r>
              <a:rPr lang="de-DE" dirty="0">
                <a:hlinkClick r:id="rId2"/>
              </a:rPr>
              <a:t>.moralmachine.net/hl/de</a:t>
            </a:r>
            <a:r>
              <a:rPr lang="de-DE" dirty="0"/>
              <a:t> 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1560ED9-25E1-355D-05AD-34362D377A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AFCF9BA9-AB08-46E1-A235-3AC71B2FE2C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12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13999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3CB5E7BE-2D83-524D-BA47-69CE51D75FD4}"/>
              </a:ext>
            </a:extLst>
          </p:cNvPr>
          <p:cNvGrpSpPr/>
          <p:nvPr/>
        </p:nvGrpSpPr>
        <p:grpSpPr>
          <a:xfrm>
            <a:off x="7246087" y="901575"/>
            <a:ext cx="1405052" cy="1382771"/>
            <a:chOff x="0" y="-1261635"/>
            <a:chExt cx="3072218" cy="3020997"/>
          </a:xfrm>
        </p:grpSpPr>
        <p:pic>
          <p:nvPicPr>
            <p:cNvPr id="17" name="Grafik 16">
              <a:extLst>
                <a:ext uri="{FF2B5EF4-FFF2-40B4-BE49-F238E27FC236}">
                  <a16:creationId xmlns:a16="http://schemas.microsoft.com/office/drawing/2014/main" id="{F6BF390F-9EAA-DBE5-6089-DFAFF18B45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6814" y="-1261635"/>
              <a:ext cx="2438590" cy="243858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" name="Textfeld 1">
              <a:extLst>
                <a:ext uri="{FF2B5EF4-FFF2-40B4-BE49-F238E27FC236}">
                  <a16:creationId xmlns:a16="http://schemas.microsoft.com/office/drawing/2014/main" id="{623B8664-3AF9-5BCF-C25B-2FE6D72A3DDA}"/>
                </a:ext>
              </a:extLst>
            </p:cNvPr>
            <p:cNvSpPr txBox="1"/>
            <p:nvPr/>
          </p:nvSpPr>
          <p:spPr>
            <a:xfrm>
              <a:off x="0" y="1333501"/>
              <a:ext cx="3072218" cy="425861"/>
            </a:xfrm>
            <a:prstGeom prst="rect">
              <a:avLst/>
            </a:prstGeom>
            <a:solidFill>
              <a:prstClr val="white"/>
            </a:solidFill>
            <a:ln>
              <a:noFill/>
            </a:ln>
          </p:spPr>
          <p:txBody>
            <a:bodyPr rot="0" spcFirstLastPara="0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1000"/>
                </a:spcAft>
              </a:pPr>
              <a:r>
                <a:rPr lang="de-DE" sz="1400" i="1" kern="100" dirty="0">
                  <a:solidFill>
                    <a:srgbClr val="44546A"/>
                  </a:solidFill>
                  <a:effectLst/>
                  <a:latin typeface="Arial" panose="020B06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Vorfahrtsstraße</a:t>
              </a:r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AAA52A75-B583-1043-DA77-A7467B316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Gruppenarbeit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091D76E-51EF-D474-54DB-2FC5B0934F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Setzt euch in eurer Gruppe zusammen.</a:t>
            </a:r>
          </a:p>
          <a:p>
            <a:endParaRPr lang="de-DE" dirty="0"/>
          </a:p>
          <a:p>
            <a:endParaRPr lang="de-DE" dirty="0"/>
          </a:p>
          <a:p>
            <a:r>
              <a:rPr lang="de-DE" sz="1800" dirty="0"/>
              <a:t>Geht an </a:t>
            </a:r>
            <a:r>
              <a:rPr lang="de-DE" sz="1800" b="1" dirty="0"/>
              <a:t>einen</a:t>
            </a:r>
            <a:r>
              <a:rPr lang="de-DE" sz="1800" dirty="0"/>
              <a:t> Computer.</a:t>
            </a:r>
          </a:p>
          <a:p>
            <a:r>
              <a:rPr lang="de-DE" dirty="0"/>
              <a:t>Legt die Ordner „</a:t>
            </a:r>
            <a:r>
              <a:rPr lang="de-DE" i="1" dirty="0" err="1"/>
              <a:t>Vorfahrtsstrasse</a:t>
            </a:r>
            <a:r>
              <a:rPr lang="de-DE" dirty="0"/>
              <a:t>“ und „</a:t>
            </a:r>
            <a:r>
              <a:rPr lang="de-DE" i="1" dirty="0" err="1"/>
              <a:t>Vorfahrt_gewaehren</a:t>
            </a:r>
            <a:r>
              <a:rPr lang="de-DE" dirty="0"/>
              <a:t>“ an </a:t>
            </a:r>
            <a:r>
              <a:rPr lang="de-DE" sz="1800" dirty="0"/>
              <a:t>und kopiert </a:t>
            </a:r>
            <a:r>
              <a:rPr lang="de-DE" sz="1800" b="1" dirty="0"/>
              <a:t>ALLE</a:t>
            </a:r>
            <a:r>
              <a:rPr lang="de-DE" sz="1800" dirty="0"/>
              <a:t> Bilder eurer Gruppe hinein.</a:t>
            </a:r>
          </a:p>
          <a:p>
            <a:r>
              <a:rPr lang="de-DE" sz="1800" dirty="0"/>
              <a:t>Teilt nun alle e</a:t>
            </a:r>
            <a:r>
              <a:rPr lang="de-DE" dirty="0"/>
              <a:t>ure Bilder, damit jede und jeder sie hat.</a:t>
            </a:r>
          </a:p>
          <a:p>
            <a:endParaRPr lang="de-DE" dirty="0"/>
          </a:p>
          <a:p>
            <a:pPr marL="0" indent="0">
              <a:buNone/>
            </a:pPr>
            <a:r>
              <a:rPr lang="de-DE" sz="1800" dirty="0">
                <a:sym typeface="Wingdings" panose="05000000000000000000" pitchFamily="2" charset="2"/>
              </a:rPr>
              <a:t> </a:t>
            </a:r>
            <a:r>
              <a:rPr lang="de-DE" sz="1800" dirty="0"/>
              <a:t>Jede und jeder sollte auf dem Computer diese </a:t>
            </a:r>
            <a:r>
              <a:rPr lang="de-DE" dirty="0"/>
              <a:t>zwei Ordner haben.</a:t>
            </a:r>
            <a:endParaRPr lang="de-DE" sz="1800" dirty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A7A35BA-F462-A6BC-21ED-8D2830C780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AFCF9BA9-AB08-46E1-A235-3AC71B2FE2C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2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Grafik 11" descr="Uhr mit einfarbiger Füllung">
            <a:extLst>
              <a:ext uri="{FF2B5EF4-FFF2-40B4-BE49-F238E27FC236}">
                <a16:creationId xmlns:a16="http://schemas.microsoft.com/office/drawing/2014/main" id="{2DBE184A-9B76-540A-27DA-0E32F88901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68627" y="59709"/>
            <a:ext cx="692498" cy="692498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7BED46BA-F442-AA8F-D9AD-6DE6D82EACC8}"/>
              </a:ext>
            </a:extLst>
          </p:cNvPr>
          <p:cNvSpPr txBox="1"/>
          <p:nvPr/>
        </p:nvSpPr>
        <p:spPr>
          <a:xfrm>
            <a:off x="8061125" y="271585"/>
            <a:ext cx="692497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dirty="0">
                <a:latin typeface="+mn-lt"/>
                <a:cs typeface="Arial" panose="020B0604020202020204" pitchFamily="34" charset="0"/>
              </a:rPr>
              <a:t>20</a:t>
            </a:r>
            <a:r>
              <a:rPr lang="de-DE" i="0" dirty="0">
                <a:latin typeface="+mn-lt"/>
                <a:cs typeface="Arial" panose="020B0604020202020204" pitchFamily="34" charset="0"/>
              </a:rPr>
              <a:t> min</a:t>
            </a:r>
          </a:p>
        </p:txBody>
      </p: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203C1A47-D15B-0E27-A356-4F1C3C11C4E2}"/>
              </a:ext>
            </a:extLst>
          </p:cNvPr>
          <p:cNvGrpSpPr/>
          <p:nvPr/>
        </p:nvGrpSpPr>
        <p:grpSpPr>
          <a:xfrm>
            <a:off x="5545666" y="901575"/>
            <a:ext cx="1738745" cy="1424102"/>
            <a:chOff x="123356" y="-15204"/>
            <a:chExt cx="3540199" cy="2898181"/>
          </a:xfrm>
        </p:grpSpPr>
        <p:pic>
          <p:nvPicPr>
            <p:cNvPr id="14" name="Grafik 13">
              <a:extLst>
                <a:ext uri="{FF2B5EF4-FFF2-40B4-BE49-F238E27FC236}">
                  <a16:creationId xmlns:a16="http://schemas.microsoft.com/office/drawing/2014/main" id="{62DF2006-4A14-F34A-66E7-3E8FDED174E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8073" y="-15204"/>
              <a:ext cx="2270761" cy="227076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" name="Textfeld 1">
              <a:extLst>
                <a:ext uri="{FF2B5EF4-FFF2-40B4-BE49-F238E27FC236}">
                  <a16:creationId xmlns:a16="http://schemas.microsoft.com/office/drawing/2014/main" id="{3B0BA0FD-3082-41D8-C6D5-5F036E8E459B}"/>
                </a:ext>
              </a:extLst>
            </p:cNvPr>
            <p:cNvSpPr txBox="1"/>
            <p:nvPr/>
          </p:nvSpPr>
          <p:spPr>
            <a:xfrm>
              <a:off x="123356" y="2401382"/>
              <a:ext cx="3540199" cy="481595"/>
            </a:xfrm>
            <a:prstGeom prst="rect">
              <a:avLst/>
            </a:prstGeom>
            <a:solidFill>
              <a:prstClr val="white"/>
            </a:solidFill>
            <a:ln>
              <a:noFill/>
            </a:ln>
          </p:spPr>
          <p:txBody>
            <a:bodyPr rot="0" spcFirstLastPara="0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1000"/>
                </a:spcAft>
              </a:pPr>
              <a:r>
                <a:rPr lang="de-DE" sz="1400" i="1" kern="100" dirty="0">
                  <a:solidFill>
                    <a:srgbClr val="44546A"/>
                  </a:solidFill>
                  <a:effectLst/>
                  <a:latin typeface="Arial" panose="020B06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Vorfahrt gewähren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367506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CBFBA9-B5E4-2FD9-626D-7A9A851BE7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D421255C-EF57-4D4C-CC0E-12FAD882D6A3}"/>
              </a:ext>
            </a:extLst>
          </p:cNvPr>
          <p:cNvGrpSpPr/>
          <p:nvPr/>
        </p:nvGrpSpPr>
        <p:grpSpPr>
          <a:xfrm>
            <a:off x="7281748" y="3136480"/>
            <a:ext cx="1405052" cy="1382771"/>
            <a:chOff x="0" y="-1261635"/>
            <a:chExt cx="3072218" cy="3020997"/>
          </a:xfrm>
        </p:grpSpPr>
        <p:pic>
          <p:nvPicPr>
            <p:cNvPr id="17" name="Grafik 16">
              <a:extLst>
                <a:ext uri="{FF2B5EF4-FFF2-40B4-BE49-F238E27FC236}">
                  <a16:creationId xmlns:a16="http://schemas.microsoft.com/office/drawing/2014/main" id="{DE1D8864-5D71-6FE9-F2A1-4B057C0648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6814" y="-1261635"/>
              <a:ext cx="2438590" cy="243858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" name="Textfeld 1">
              <a:extLst>
                <a:ext uri="{FF2B5EF4-FFF2-40B4-BE49-F238E27FC236}">
                  <a16:creationId xmlns:a16="http://schemas.microsoft.com/office/drawing/2014/main" id="{004ABD0B-CA81-4B34-AC21-3070C4336542}"/>
                </a:ext>
              </a:extLst>
            </p:cNvPr>
            <p:cNvSpPr txBox="1"/>
            <p:nvPr/>
          </p:nvSpPr>
          <p:spPr>
            <a:xfrm>
              <a:off x="0" y="1333501"/>
              <a:ext cx="3072218" cy="425861"/>
            </a:xfrm>
            <a:prstGeom prst="rect">
              <a:avLst/>
            </a:prstGeom>
            <a:solidFill>
              <a:prstClr val="white"/>
            </a:solidFill>
            <a:ln>
              <a:noFill/>
            </a:ln>
          </p:spPr>
          <p:txBody>
            <a:bodyPr rot="0" spcFirstLastPara="0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1000"/>
                </a:spcAft>
              </a:pPr>
              <a:r>
                <a:rPr lang="de-DE" sz="1400" i="1" kern="100" dirty="0">
                  <a:solidFill>
                    <a:srgbClr val="44546A"/>
                  </a:solidFill>
                  <a:effectLst/>
                  <a:latin typeface="Arial" panose="020B06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Vorfahrtsstraße</a:t>
              </a:r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A69266AB-9884-7CAD-EC80-3404B4FFF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Gruppenarbeit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DA1AE29-2746-8CA2-6015-FF2AEB3D6D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de-DE" dirty="0"/>
          </a:p>
          <a:p>
            <a:r>
              <a:rPr lang="de-DE" sz="1800" dirty="0"/>
              <a:t>Öffnet die Webseite</a:t>
            </a:r>
          </a:p>
          <a:p>
            <a:pPr marL="0" indent="0">
              <a:buNone/>
            </a:pPr>
            <a:r>
              <a:rPr lang="de-DE" dirty="0"/>
              <a:t>	</a:t>
            </a:r>
            <a:r>
              <a:rPr lang="de-DE" dirty="0">
                <a:hlinkClick r:id="rId3"/>
              </a:rPr>
              <a:t>https://tira-io.github.io/tira-for-school/</a:t>
            </a:r>
            <a:r>
              <a:rPr lang="de-DE" dirty="0"/>
              <a:t> </a:t>
            </a:r>
          </a:p>
          <a:p>
            <a:endParaRPr lang="de-DE" dirty="0"/>
          </a:p>
          <a:p>
            <a:r>
              <a:rPr lang="de-DE" b="1" dirty="0"/>
              <a:t>Bearbeitet Schritt 2 und 3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11ABDA5-73A2-C35E-BEE3-00B8D9ADB9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AFCF9BA9-AB08-46E1-A235-3AC71B2FE2C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3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Grafik 11" descr="Uhr mit einfarbiger Füllung">
            <a:extLst>
              <a:ext uri="{FF2B5EF4-FFF2-40B4-BE49-F238E27FC236}">
                <a16:creationId xmlns:a16="http://schemas.microsoft.com/office/drawing/2014/main" id="{A060E0B6-2ABD-A36B-4BEF-C1399C8DEA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68627" y="59709"/>
            <a:ext cx="692498" cy="692498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46658155-7A4A-55BB-8A6F-DC319DB32353}"/>
              </a:ext>
            </a:extLst>
          </p:cNvPr>
          <p:cNvSpPr txBox="1"/>
          <p:nvPr/>
        </p:nvSpPr>
        <p:spPr>
          <a:xfrm>
            <a:off x="8061125" y="271585"/>
            <a:ext cx="692497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i="0" dirty="0">
                <a:latin typeface="+mn-lt"/>
                <a:cs typeface="Arial" panose="020B0604020202020204" pitchFamily="34" charset="0"/>
              </a:rPr>
              <a:t>10 min</a:t>
            </a:r>
          </a:p>
        </p:txBody>
      </p: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E39F8157-A113-164A-9D2C-25F2FC8CB24F}"/>
              </a:ext>
            </a:extLst>
          </p:cNvPr>
          <p:cNvGrpSpPr/>
          <p:nvPr/>
        </p:nvGrpSpPr>
        <p:grpSpPr>
          <a:xfrm>
            <a:off x="5369710" y="3136869"/>
            <a:ext cx="1738745" cy="1424102"/>
            <a:chOff x="123356" y="-15204"/>
            <a:chExt cx="3540199" cy="2898181"/>
          </a:xfrm>
        </p:grpSpPr>
        <p:pic>
          <p:nvPicPr>
            <p:cNvPr id="14" name="Grafik 13">
              <a:extLst>
                <a:ext uri="{FF2B5EF4-FFF2-40B4-BE49-F238E27FC236}">
                  <a16:creationId xmlns:a16="http://schemas.microsoft.com/office/drawing/2014/main" id="{8AF0B2F4-D75B-0A48-B81D-FA9CC98B104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8073" y="-15204"/>
              <a:ext cx="2270761" cy="227076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" name="Textfeld 1">
              <a:extLst>
                <a:ext uri="{FF2B5EF4-FFF2-40B4-BE49-F238E27FC236}">
                  <a16:creationId xmlns:a16="http://schemas.microsoft.com/office/drawing/2014/main" id="{B6872F02-EFB1-2268-3BC7-68D4A8DCAD18}"/>
                </a:ext>
              </a:extLst>
            </p:cNvPr>
            <p:cNvSpPr txBox="1"/>
            <p:nvPr/>
          </p:nvSpPr>
          <p:spPr>
            <a:xfrm>
              <a:off x="123356" y="2401382"/>
              <a:ext cx="3540199" cy="481595"/>
            </a:xfrm>
            <a:prstGeom prst="rect">
              <a:avLst/>
            </a:prstGeom>
            <a:solidFill>
              <a:prstClr val="white"/>
            </a:solidFill>
            <a:ln>
              <a:noFill/>
            </a:ln>
          </p:spPr>
          <p:txBody>
            <a:bodyPr rot="0" spcFirstLastPara="0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1000"/>
                </a:spcAft>
              </a:pPr>
              <a:r>
                <a:rPr lang="de-DE" sz="1400" i="1" kern="100" dirty="0">
                  <a:solidFill>
                    <a:srgbClr val="44546A"/>
                  </a:solidFill>
                  <a:effectLst/>
                  <a:latin typeface="Arial" panose="020B06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Vorfahrt gewähren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302347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C826A405-C337-AA42-A2B9-BD79C4CB1A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263" y="1341722"/>
            <a:ext cx="8527473" cy="3259254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DDD5C156-CBBF-80B9-E99A-3ABFD2975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Quantitatives Testen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4417E7BC-B0FA-48BA-1031-6BC35661E3F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Wahrheitsmatrix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BEF0153-D450-F76A-9293-5437D08B4A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AFCF9BA9-AB08-46E1-A235-3AC71B2FE2C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4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59130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8B8BC0-3AF6-877B-63F9-88C29813C4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A75A9863-C87E-BB0A-9134-82C255F786AC}"/>
              </a:ext>
            </a:extLst>
          </p:cNvPr>
          <p:cNvGrpSpPr/>
          <p:nvPr/>
        </p:nvGrpSpPr>
        <p:grpSpPr>
          <a:xfrm>
            <a:off x="7281748" y="3136480"/>
            <a:ext cx="1405052" cy="1382771"/>
            <a:chOff x="0" y="-1261635"/>
            <a:chExt cx="3072218" cy="3020997"/>
          </a:xfrm>
        </p:grpSpPr>
        <p:pic>
          <p:nvPicPr>
            <p:cNvPr id="17" name="Grafik 16">
              <a:extLst>
                <a:ext uri="{FF2B5EF4-FFF2-40B4-BE49-F238E27FC236}">
                  <a16:creationId xmlns:a16="http://schemas.microsoft.com/office/drawing/2014/main" id="{168D2C07-3A66-1A7F-65A2-4DD9599BE3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6814" y="-1261635"/>
              <a:ext cx="2438590" cy="243858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" name="Textfeld 1">
              <a:extLst>
                <a:ext uri="{FF2B5EF4-FFF2-40B4-BE49-F238E27FC236}">
                  <a16:creationId xmlns:a16="http://schemas.microsoft.com/office/drawing/2014/main" id="{15EF311D-9CB5-AD11-073D-67277391447D}"/>
                </a:ext>
              </a:extLst>
            </p:cNvPr>
            <p:cNvSpPr txBox="1"/>
            <p:nvPr/>
          </p:nvSpPr>
          <p:spPr>
            <a:xfrm>
              <a:off x="0" y="1333501"/>
              <a:ext cx="3072218" cy="425861"/>
            </a:xfrm>
            <a:prstGeom prst="rect">
              <a:avLst/>
            </a:prstGeom>
            <a:solidFill>
              <a:prstClr val="white"/>
            </a:solidFill>
            <a:ln>
              <a:noFill/>
            </a:ln>
          </p:spPr>
          <p:txBody>
            <a:bodyPr rot="0" spcFirstLastPara="0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1000"/>
                </a:spcAft>
              </a:pPr>
              <a:r>
                <a:rPr lang="de-DE" sz="1400" i="1" kern="100" dirty="0">
                  <a:solidFill>
                    <a:srgbClr val="44546A"/>
                  </a:solidFill>
                  <a:effectLst/>
                  <a:latin typeface="Arial" panose="020B06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Vorfahrtsstraße</a:t>
              </a:r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1AEDC7DF-82BA-3699-E17B-3BF49C0B8E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Gruppenarbeit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633A064-7D70-F56C-DE98-03638D93EC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Füllt während der Stunde das AB aus!</a:t>
            </a:r>
          </a:p>
          <a:p>
            <a:endParaRPr lang="de-DE" dirty="0"/>
          </a:p>
          <a:p>
            <a:r>
              <a:rPr lang="de-DE" sz="1800" dirty="0"/>
              <a:t>Öffnet die Webseite</a:t>
            </a:r>
          </a:p>
          <a:p>
            <a:pPr marL="0" indent="0">
              <a:buNone/>
            </a:pPr>
            <a:r>
              <a:rPr lang="de-DE" dirty="0"/>
              <a:t>	</a:t>
            </a:r>
            <a:r>
              <a:rPr lang="de-DE" dirty="0">
                <a:hlinkClick r:id="rId3"/>
              </a:rPr>
              <a:t>https://tira-io.github.io/tira-for-school/</a:t>
            </a:r>
            <a:r>
              <a:rPr lang="de-DE" dirty="0"/>
              <a:t> </a:t>
            </a:r>
          </a:p>
          <a:p>
            <a:endParaRPr lang="de-DE" dirty="0"/>
          </a:p>
          <a:p>
            <a:r>
              <a:rPr lang="de-DE" b="1" dirty="0"/>
              <a:t>Bearbeitet Schritt 4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923F0C9-ACEF-A636-B0E2-125183E843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AFCF9BA9-AB08-46E1-A235-3AC71B2FE2C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5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Grafik 11" descr="Uhr mit einfarbiger Füllung">
            <a:extLst>
              <a:ext uri="{FF2B5EF4-FFF2-40B4-BE49-F238E27FC236}">
                <a16:creationId xmlns:a16="http://schemas.microsoft.com/office/drawing/2014/main" id="{23FC9CAE-D341-C044-089E-7AD7392B88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68627" y="59709"/>
            <a:ext cx="692498" cy="692498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867F0274-645E-E127-07DA-F2A27326EC8A}"/>
              </a:ext>
            </a:extLst>
          </p:cNvPr>
          <p:cNvSpPr txBox="1"/>
          <p:nvPr/>
        </p:nvSpPr>
        <p:spPr>
          <a:xfrm>
            <a:off x="8061125" y="271585"/>
            <a:ext cx="692497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i="0" dirty="0">
                <a:latin typeface="+mn-lt"/>
                <a:cs typeface="Arial" panose="020B0604020202020204" pitchFamily="34" charset="0"/>
              </a:rPr>
              <a:t>10 min</a:t>
            </a:r>
          </a:p>
        </p:txBody>
      </p: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D4C274F6-2518-7FC6-3F46-834271D7C528}"/>
              </a:ext>
            </a:extLst>
          </p:cNvPr>
          <p:cNvGrpSpPr/>
          <p:nvPr/>
        </p:nvGrpSpPr>
        <p:grpSpPr>
          <a:xfrm>
            <a:off x="5369710" y="3136869"/>
            <a:ext cx="1738745" cy="1424102"/>
            <a:chOff x="123356" y="-15204"/>
            <a:chExt cx="3540199" cy="2898181"/>
          </a:xfrm>
        </p:grpSpPr>
        <p:pic>
          <p:nvPicPr>
            <p:cNvPr id="14" name="Grafik 13">
              <a:extLst>
                <a:ext uri="{FF2B5EF4-FFF2-40B4-BE49-F238E27FC236}">
                  <a16:creationId xmlns:a16="http://schemas.microsoft.com/office/drawing/2014/main" id="{FA9EC1A3-0870-9CE2-21BC-9E3F9A66CF6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8073" y="-15204"/>
              <a:ext cx="2270761" cy="227076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" name="Textfeld 1">
              <a:extLst>
                <a:ext uri="{FF2B5EF4-FFF2-40B4-BE49-F238E27FC236}">
                  <a16:creationId xmlns:a16="http://schemas.microsoft.com/office/drawing/2014/main" id="{176BE992-97E5-1C8D-9423-E81DF0079C85}"/>
                </a:ext>
              </a:extLst>
            </p:cNvPr>
            <p:cNvSpPr txBox="1"/>
            <p:nvPr/>
          </p:nvSpPr>
          <p:spPr>
            <a:xfrm>
              <a:off x="123356" y="2401382"/>
              <a:ext cx="3540199" cy="481595"/>
            </a:xfrm>
            <a:prstGeom prst="rect">
              <a:avLst/>
            </a:prstGeom>
            <a:solidFill>
              <a:prstClr val="white"/>
            </a:solidFill>
            <a:ln>
              <a:noFill/>
            </a:ln>
          </p:spPr>
          <p:txBody>
            <a:bodyPr rot="0" spcFirstLastPara="0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1000"/>
                </a:spcAft>
              </a:pPr>
              <a:r>
                <a:rPr lang="de-DE" sz="1400" i="1" kern="100" dirty="0">
                  <a:solidFill>
                    <a:srgbClr val="44546A"/>
                  </a:solidFill>
                  <a:effectLst/>
                  <a:latin typeface="Arial" panose="020B06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Vorfahrt gewähren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46562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E4EF441-6836-25D9-ED19-816CE7A1BF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Qualitatives Testen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3DE3230-92D7-BC22-B513-FF53233216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AFCF9BA9-AB08-46E1-A235-3AC71B2FE2C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6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D9F6472-4B70-897F-7A2C-09A3541786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239" b="13568"/>
          <a:stretch/>
        </p:blipFill>
        <p:spPr>
          <a:xfrm>
            <a:off x="1209598" y="2913721"/>
            <a:ext cx="6681601" cy="1589103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861330B5-5D70-4EC8-2F8B-13ACCEC9EC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1199" y="1063624"/>
            <a:ext cx="6681600" cy="1749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614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8C1CEA2-881D-4B1F-4CDC-0C2A45A04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Qualitatives Testen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FE2C7CC-2C8A-DB0B-408E-1F5E64B922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AFCF9BA9-AB08-46E1-A235-3AC71B2FE2C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7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E2BE7326-641D-BD3A-EBB5-A04A707EE3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957" b="8838"/>
          <a:stretch/>
        </p:blipFill>
        <p:spPr>
          <a:xfrm>
            <a:off x="1329399" y="2762041"/>
            <a:ext cx="6485199" cy="182160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CB49601D-B0DC-8153-C886-732C098E01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500" b="9618"/>
          <a:stretch/>
        </p:blipFill>
        <p:spPr>
          <a:xfrm>
            <a:off x="1329400" y="1063624"/>
            <a:ext cx="6485199" cy="1627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959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9CA126D-4AF8-89B0-2DAB-9D4744ABA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Was fällt euch auf?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2D687F30-E5B1-C4C3-C987-43F3C8CEAC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23492"/>
            <a:ext cx="3304309" cy="653799"/>
          </a:xfrm>
        </p:spPr>
        <p:txBody>
          <a:bodyPr/>
          <a:lstStyle/>
          <a:p>
            <a:pPr marL="0" indent="0">
              <a:buNone/>
            </a:pPr>
            <a:r>
              <a:rPr lang="de-DE" i="0" dirty="0">
                <a:latin typeface="+mn-lt"/>
                <a:cs typeface="Arial" panose="020B0604020202020204" pitchFamily="34" charset="0"/>
              </a:rPr>
              <a:t>Worin unterscheiden sich diese Bilder von euren?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C535E99-C835-BA50-1551-A9863BB353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AFCF9BA9-AB08-46E1-A235-3AC71B2FE2C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8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Grafik 5" descr="Ein Bild, das draußen, Landfahrzeug, Text, Fahrzeug enthält.&#10;&#10;Automatisch generierte Beschreibung">
            <a:extLst>
              <a:ext uri="{FF2B5EF4-FFF2-40B4-BE49-F238E27FC236}">
                <a16:creationId xmlns:a16="http://schemas.microsoft.com/office/drawing/2014/main" id="{17C496D9-DCC4-D7DA-5C1A-C7614C40D1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883" t="16136" b="6336"/>
          <a:stretch/>
        </p:blipFill>
        <p:spPr>
          <a:xfrm>
            <a:off x="4004519" y="254963"/>
            <a:ext cx="1793974" cy="2128674"/>
          </a:xfrm>
          <a:prstGeom prst="rect">
            <a:avLst/>
          </a:prstGeom>
        </p:spPr>
      </p:pic>
      <p:pic>
        <p:nvPicPr>
          <p:cNvPr id="8" name="Grafik 7" descr="Ein Bild, das draußen, Himmel, Rad, Touristanattraktion enthält.&#10;&#10;Automatisch generierte Beschreibung">
            <a:extLst>
              <a:ext uri="{FF2B5EF4-FFF2-40B4-BE49-F238E27FC236}">
                <a16:creationId xmlns:a16="http://schemas.microsoft.com/office/drawing/2014/main" id="{C299D83F-6E08-14B7-8D12-60A629C4B2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009" t="18480" r="20722" b="21795"/>
          <a:stretch/>
        </p:blipFill>
        <p:spPr>
          <a:xfrm>
            <a:off x="6581520" y="2415319"/>
            <a:ext cx="1788223" cy="1998072"/>
          </a:xfrm>
          <a:prstGeom prst="rect">
            <a:avLst/>
          </a:prstGeom>
        </p:spPr>
      </p:pic>
      <p:pic>
        <p:nvPicPr>
          <p:cNvPr id="10" name="Grafik 9" descr="Ein Bild, das draußen, Himmel, Straße, Text enthält.&#10;&#10;Automatisch generierte Beschreibung">
            <a:extLst>
              <a:ext uri="{FF2B5EF4-FFF2-40B4-BE49-F238E27FC236}">
                <a16:creationId xmlns:a16="http://schemas.microsoft.com/office/drawing/2014/main" id="{0BDC5BF5-2266-17FF-E2AD-4D47B1A88D4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460" t="20124" r="22719" b="21631"/>
          <a:stretch/>
        </p:blipFill>
        <p:spPr>
          <a:xfrm>
            <a:off x="4763002" y="2607105"/>
            <a:ext cx="1535240" cy="1897891"/>
          </a:xfrm>
          <a:prstGeom prst="rect">
            <a:avLst/>
          </a:prstGeom>
        </p:spPr>
      </p:pic>
      <p:pic>
        <p:nvPicPr>
          <p:cNvPr id="12" name="Grafik 11" descr="Ein Bild, das draußen, Ampel, Licht, Transport enthält.&#10;&#10;Automatisch generierte Beschreibung">
            <a:extLst>
              <a:ext uri="{FF2B5EF4-FFF2-40B4-BE49-F238E27FC236}">
                <a16:creationId xmlns:a16="http://schemas.microsoft.com/office/drawing/2014/main" id="{BC4EBE67-08A4-2509-1779-DAAC4852C6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504" t="13784" b="11733"/>
          <a:stretch/>
        </p:blipFill>
        <p:spPr>
          <a:xfrm>
            <a:off x="6560253" y="254963"/>
            <a:ext cx="1720129" cy="1998072"/>
          </a:xfrm>
          <a:prstGeom prst="rect">
            <a:avLst/>
          </a:prstGeom>
        </p:spPr>
      </p:pic>
      <p:pic>
        <p:nvPicPr>
          <p:cNvPr id="14" name="Grafik 13" descr="Ein Bild, das draußen, Gebäude, Verkehrsschild, Fenster enthält.&#10;&#10;Automatisch generierte Beschreibung">
            <a:extLst>
              <a:ext uri="{FF2B5EF4-FFF2-40B4-BE49-F238E27FC236}">
                <a16:creationId xmlns:a16="http://schemas.microsoft.com/office/drawing/2014/main" id="{3E08D322-2A14-85BD-1C8B-56A1F5DD9B1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2216" b="16036"/>
          <a:stretch/>
        </p:blipFill>
        <p:spPr>
          <a:xfrm rot="5400000">
            <a:off x="2786982" y="2842653"/>
            <a:ext cx="1971320" cy="1414164"/>
          </a:xfrm>
          <a:prstGeom prst="rect">
            <a:avLst/>
          </a:prstGeom>
        </p:spPr>
      </p:pic>
      <p:pic>
        <p:nvPicPr>
          <p:cNvPr id="16" name="Grafik 15" descr="Ein Bild, das Text, Gebäude, Flagge, draußen enthält.&#10;&#10;Automatisch generierte Beschreibung">
            <a:extLst>
              <a:ext uri="{FF2B5EF4-FFF2-40B4-BE49-F238E27FC236}">
                <a16:creationId xmlns:a16="http://schemas.microsoft.com/office/drawing/2014/main" id="{CFE32167-3A9F-5D38-956A-7E333FCFA23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1998" r="7566"/>
          <a:stretch/>
        </p:blipFill>
        <p:spPr>
          <a:xfrm rot="5400000">
            <a:off x="529152" y="2416779"/>
            <a:ext cx="2590065" cy="1698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608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01A1A29-C73C-3D28-4A32-058F2A91A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Datenbasis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70914C2-D093-941E-448F-6685C43039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Habt ihr Bilder bei Nacht gemacht?</a:t>
            </a:r>
          </a:p>
          <a:p>
            <a:r>
              <a:rPr lang="de-DE" dirty="0"/>
              <a:t>Habt ihr unscharfe Bilder gemacht?</a:t>
            </a:r>
          </a:p>
          <a:p>
            <a:r>
              <a:rPr lang="de-DE" dirty="0"/>
              <a:t>Habt ihr versteckte Schilder hinter Hecken oder Bäumen gefunden?</a:t>
            </a:r>
          </a:p>
          <a:p>
            <a:r>
              <a:rPr lang="de-DE" dirty="0"/>
              <a:t>Habt ihr Bilder von kaputten, schneebedeckten oder beklebten Schildern?</a:t>
            </a:r>
          </a:p>
          <a:p>
            <a:r>
              <a:rPr lang="de-DE" dirty="0"/>
              <a:t>Was ist im Hintergrund zu sehen?</a:t>
            </a:r>
          </a:p>
          <a:p>
            <a:pPr lvl="1"/>
            <a:r>
              <a:rPr lang="de-DE" dirty="0"/>
              <a:t>Weiteres Schild</a:t>
            </a:r>
          </a:p>
          <a:p>
            <a:pPr lvl="1"/>
            <a:r>
              <a:rPr lang="de-DE" dirty="0"/>
              <a:t>Land vs. Stadt</a:t>
            </a:r>
          </a:p>
          <a:p>
            <a:pPr lvl="1"/>
            <a:r>
              <a:rPr lang="de-DE" dirty="0"/>
              <a:t>Autos, Menschen, Ampeln, …</a:t>
            </a:r>
          </a:p>
          <a:p>
            <a:r>
              <a:rPr lang="de-DE" dirty="0"/>
              <a:t>Aus welchem Winkel habt ihr die Schilder fotografiert?</a:t>
            </a:r>
          </a:p>
          <a:p>
            <a:endParaRPr lang="de-DE" dirty="0"/>
          </a:p>
        </p:txBody>
      </p:sp>
      <p:sp>
        <p:nvSpPr>
          <p:cNvPr id="17" name="Textplatzhalter 16">
            <a:extLst>
              <a:ext uri="{FF2B5EF4-FFF2-40B4-BE49-F238E27FC236}">
                <a16:creationId xmlns:a16="http://schemas.microsoft.com/office/drawing/2014/main" id="{9A805AA2-EE67-5575-9CA7-196C6A431E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Das spielt alles eine Rolle in der Datenbasis: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5B53102-D444-CB29-B849-4FE8BBE6F7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AFCF9BA9-AB08-46E1-A235-3AC71B2FE2C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9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0182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Master1_UniLeipzig_PPT Vorlage">
  <a:themeElements>
    <a:clrScheme name="Universität Leipzig">
      <a:dk1>
        <a:sysClr val="windowText" lastClr="000000"/>
      </a:dk1>
      <a:lt1>
        <a:sysClr val="window" lastClr="FFFFFF"/>
      </a:lt1>
      <a:dk2>
        <a:srgbClr val="262A31"/>
      </a:dk2>
      <a:lt2>
        <a:srgbClr val="FFFFFF"/>
      </a:lt2>
      <a:accent1>
        <a:srgbClr val="B02F2C"/>
      </a:accent1>
      <a:accent2>
        <a:srgbClr val="D64242"/>
      </a:accent2>
      <a:accent3>
        <a:srgbClr val="8AC2D1"/>
      </a:accent3>
      <a:accent4>
        <a:srgbClr val="262A31"/>
      </a:accent4>
      <a:accent5>
        <a:srgbClr val="EA9E9E"/>
      </a:accent5>
      <a:accent6>
        <a:srgbClr val="C9C9C9"/>
      </a:accent6>
      <a:hlink>
        <a:srgbClr val="B02F2C"/>
      </a:hlink>
      <a:folHlink>
        <a:srgbClr val="E06E6E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äsentation3" id="{AA3811EE-87AB-4157-BF6A-CA98FB19B3FB}" vid="{E4B97ED7-CF37-42B7-8231-9AE5F36B40E6}"/>
    </a:ext>
  </a:extLst>
</a:theme>
</file>

<file path=ppt/theme/theme2.xml><?xml version="1.0" encoding="utf-8"?>
<a:theme xmlns:a="http://schemas.openxmlformats.org/drawingml/2006/main" name="Master2_UniLeipzig_PPT Vorlage">
  <a:themeElements>
    <a:clrScheme name="Universität Leipzig">
      <a:dk1>
        <a:sysClr val="windowText" lastClr="000000"/>
      </a:dk1>
      <a:lt1>
        <a:sysClr val="window" lastClr="FFFFFF"/>
      </a:lt1>
      <a:dk2>
        <a:srgbClr val="262A31"/>
      </a:dk2>
      <a:lt2>
        <a:srgbClr val="FFFFFF"/>
      </a:lt2>
      <a:accent1>
        <a:srgbClr val="B02F2C"/>
      </a:accent1>
      <a:accent2>
        <a:srgbClr val="D64242"/>
      </a:accent2>
      <a:accent3>
        <a:srgbClr val="8AC2D1"/>
      </a:accent3>
      <a:accent4>
        <a:srgbClr val="262A31"/>
      </a:accent4>
      <a:accent5>
        <a:srgbClr val="EA9E9E"/>
      </a:accent5>
      <a:accent6>
        <a:srgbClr val="C9C9C9"/>
      </a:accent6>
      <a:hlink>
        <a:srgbClr val="B02F2C"/>
      </a:hlink>
      <a:folHlink>
        <a:srgbClr val="E06E6E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solidFill>
            <a:schemeClr val="accent1"/>
          </a:solidFill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>
          <a:defRPr i="0" smtClean="0">
            <a:latin typeface="+mn-lt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3" id="{AA3811EE-87AB-4157-BF6A-CA98FB19B3FB}" vid="{37F2F89E-360A-4BB8-8E2F-86A14CE96FE5}"/>
    </a:ext>
  </a:extLst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PowerPoint_Vorlage_16zu9</Template>
  <TotalTime>0</TotalTime>
  <Words>345</Words>
  <Application>Microsoft Office PowerPoint</Application>
  <PresentationFormat>Bildschirmpräsentation (16:9)</PresentationFormat>
  <Paragraphs>84</Paragraphs>
  <Slides>13</Slides>
  <Notes>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13</vt:i4>
      </vt:variant>
    </vt:vector>
  </HeadingPairs>
  <TitlesOfParts>
    <vt:vector size="21" baseType="lpstr">
      <vt:lpstr>Arial</vt:lpstr>
      <vt:lpstr>Arial Unicode MS</vt:lpstr>
      <vt:lpstr>Calibri</vt:lpstr>
      <vt:lpstr>Futura</vt:lpstr>
      <vt:lpstr>Symbol</vt:lpstr>
      <vt:lpstr>Wingdings</vt:lpstr>
      <vt:lpstr>Master1_UniLeipzig_PPT Vorlage</vt:lpstr>
      <vt:lpstr>Master2_UniLeipzig_PPT Vorlage</vt:lpstr>
      <vt:lpstr>Künstliche Intelligenz</vt:lpstr>
      <vt:lpstr>Gruppenarbeit</vt:lpstr>
      <vt:lpstr>Gruppenarbeit</vt:lpstr>
      <vt:lpstr>Quantitatives Testen</vt:lpstr>
      <vt:lpstr>Gruppenarbeit</vt:lpstr>
      <vt:lpstr>Qualitatives Testen</vt:lpstr>
      <vt:lpstr>Qualitatives Testen</vt:lpstr>
      <vt:lpstr>Was fällt euch auf?</vt:lpstr>
      <vt:lpstr>Datenbasis</vt:lpstr>
      <vt:lpstr>Gruppenarbeit</vt:lpstr>
      <vt:lpstr>Zusammenfassung</vt:lpstr>
      <vt:lpstr>Diskussion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Künstliche Intelligenz</dc:title>
  <dc:creator>Voß, Daniel</dc:creator>
  <cp:lastModifiedBy>Voß, Daniel</cp:lastModifiedBy>
  <cp:revision>33</cp:revision>
  <cp:lastPrinted>2017-09-28T12:33:25Z</cp:lastPrinted>
  <dcterms:created xsi:type="dcterms:W3CDTF">2024-02-02T22:50:13Z</dcterms:created>
  <dcterms:modified xsi:type="dcterms:W3CDTF">2024-04-18T11:41:01Z</dcterms:modified>
</cp:coreProperties>
</file>